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72" r:id="rId5"/>
    <p:sldId id="269" r:id="rId6"/>
    <p:sldId id="273" r:id="rId7"/>
    <p:sldId id="270" r:id="rId8"/>
    <p:sldId id="257" r:id="rId9"/>
    <p:sldId id="258" r:id="rId10"/>
    <p:sldId id="259" r:id="rId11"/>
    <p:sldId id="260" r:id="rId12"/>
    <p:sldId id="261" r:id="rId13"/>
    <p:sldId id="262" r:id="rId14"/>
    <p:sldId id="284" r:id="rId15"/>
    <p:sldId id="285" r:id="rId16"/>
    <p:sldId id="286" r:id="rId17"/>
    <p:sldId id="287" r:id="rId18"/>
    <p:sldId id="263" r:id="rId19"/>
    <p:sldId id="264" r:id="rId20"/>
    <p:sldId id="274" r:id="rId21"/>
    <p:sldId id="265" r:id="rId22"/>
    <p:sldId id="266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9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8" autoAdjust="0"/>
    <p:restoredTop sz="94660"/>
  </p:normalViewPr>
  <p:slideViewPr>
    <p:cSldViewPr>
      <p:cViewPr>
        <p:scale>
          <a:sx n="75" d="100"/>
          <a:sy n="75" d="100"/>
        </p:scale>
        <p:origin x="-102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8BD82-F48D-415F-8852-7DE8CFB6A3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595FC-2D7C-4A03-BAC3-416D4B9B56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FF5B4-C8C3-44E4-9B4D-8724250E26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7F47-8D94-4B97-AACA-1CE1CC83F7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6EE90-60B8-4A3F-A97A-5DCA412473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E5AC3-4D8A-4465-9D2D-B45C15A10D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D1BAC-5172-43F3-8586-D732B821F8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56A77-74CD-41D0-9E2D-DF3F73F494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AB549-CC63-44D0-A10C-460D8F5FAB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7568C-3CED-4456-876B-0BF9318C1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10A98-9B81-47E1-8D92-7761D1348B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9B3DFD-80FB-4190-8116-0B7CD2E97F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/>
          <a:lstStyle/>
          <a:p>
            <a:r>
              <a:rPr lang="ru-RU" sz="5400" b="1"/>
              <a:t>Критерии оценивания итогового сочинения</a:t>
            </a:r>
            <a:r>
              <a:rPr lang="en-US" sz="5400" b="1"/>
              <a:t> </a:t>
            </a:r>
            <a:r>
              <a:rPr lang="ru-RU" sz="5400" b="1"/>
              <a:t>и изложения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0"/>
            <a:ext cx="8229600" cy="2316163"/>
          </a:xfrm>
        </p:spPr>
        <p:txBody>
          <a:bodyPr/>
          <a:lstStyle/>
          <a:p>
            <a:pPr algn="r">
              <a:buFontTx/>
              <a:buNone/>
            </a:pPr>
            <a:r>
              <a:rPr lang="ru-RU"/>
              <a:t>Шустина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2800" b="1"/>
              <a:t>Критерий № 2 «Аргументация. </a:t>
            </a:r>
            <a:r>
              <a:rPr lang="en-US" sz="2800" b="1"/>
              <a:t/>
            </a:r>
            <a:br>
              <a:rPr lang="en-US" sz="2800" b="1"/>
            </a:br>
            <a:r>
              <a:rPr lang="ru-RU" sz="2800" b="1"/>
              <a:t>Привлечение литературного материала» 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ru-RU" sz="12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Участник должен строить рассуждение, </a:t>
            </a:r>
          </a:p>
          <a:p>
            <a:pPr>
              <a:lnSpc>
                <a:spcPct val="80000"/>
              </a:lnSpc>
            </a:pPr>
            <a:r>
              <a:rPr lang="ru-RU" sz="2400"/>
              <a:t>привлекая для</a:t>
            </a:r>
            <a:r>
              <a:rPr lang="en-US" sz="2400"/>
              <a:t> </a:t>
            </a:r>
            <a:r>
              <a:rPr lang="ru-RU" sz="2400"/>
              <a:t>аргументации не менее одного произведения отечественной или мировой литературы, </a:t>
            </a:r>
          </a:p>
          <a:p>
            <a:pPr>
              <a:lnSpc>
                <a:spcPct val="80000"/>
              </a:lnSpc>
            </a:pPr>
            <a:r>
              <a:rPr lang="ru-RU" sz="2400"/>
              <a:t>избирая свой путь использования литературного материала; </a:t>
            </a:r>
          </a:p>
          <a:p>
            <a:pPr>
              <a:lnSpc>
                <a:spcPct val="80000"/>
              </a:lnSpc>
            </a:pPr>
            <a:r>
              <a:rPr lang="ru-RU" sz="2400"/>
              <a:t>при этом он может показать разный уровень осмысления художественного текста: от элементов смыслового анализа (например, тематика, проблематика, сюжет, характеры и т.п.) до комплексного анализа произведения в единстве формы и содержания и его интерпретации в аспекте выбранной темы.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Критерий № 2 «Аргументация. </a:t>
            </a:r>
            <a:r>
              <a:rPr lang="en-US" sz="2800" b="1"/>
              <a:t/>
            </a:r>
            <a:br>
              <a:rPr lang="en-US" sz="2800" b="1"/>
            </a:br>
            <a:r>
              <a:rPr lang="ru-RU" sz="2800" b="1"/>
              <a:t>Привлечение литературного материала» 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«</a:t>
            </a:r>
            <a:r>
              <a:rPr lang="ru-RU" sz="2800" b="1"/>
              <a:t>Незачет</a:t>
            </a:r>
            <a:r>
              <a:rPr lang="ru-RU" sz="2800"/>
              <a:t>» ставится при том условии, что</a:t>
            </a:r>
          </a:p>
          <a:p>
            <a:pPr>
              <a:lnSpc>
                <a:spcPct val="90000"/>
              </a:lnSpc>
            </a:pPr>
            <a:r>
              <a:rPr lang="ru-RU" sz="2800"/>
              <a:t>сочинение написано без привлечения литературного материала, </a:t>
            </a:r>
          </a:p>
          <a:p>
            <a:pPr>
              <a:lnSpc>
                <a:spcPct val="90000"/>
              </a:lnSpc>
            </a:pPr>
            <a:r>
              <a:rPr lang="ru-RU" sz="2800"/>
              <a:t>или в нем существенно искажено содержание произведения, </a:t>
            </a:r>
          </a:p>
          <a:p>
            <a:pPr>
              <a:lnSpc>
                <a:spcPct val="90000"/>
              </a:lnSpc>
            </a:pPr>
            <a:r>
              <a:rPr lang="ru-RU" sz="2800"/>
              <a:t>или литературные произведения лишь упоминаются в работе, не становясь опорой для рассуждения.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Во всех остальных случаях выставляется «</a:t>
            </a:r>
            <a:r>
              <a:rPr lang="ru-RU" sz="2800" b="1"/>
              <a:t>зачет</a:t>
            </a:r>
            <a:r>
              <a:rPr lang="ru-RU" sz="2800"/>
              <a:t>». 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ru-RU" sz="3200" b="1"/>
              <a:t>Критерий № 3 «Композиция и логика рассуждения» 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ru-RU"/>
              <a:t>Данный критерий нацеливает на проверку умения логично выстраивать рассуждение на предложенную тему. </a:t>
            </a:r>
          </a:p>
          <a:p>
            <a:r>
              <a:rPr lang="ru-RU"/>
              <a:t>Участник должен аргументировать высказанные мысли, стараясь выдерживать соотношение между тезисом и доказательствами.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Критерий № 3 «Композиция и логика рассуждения» 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ru-RU"/>
              <a:t>» ставится при условии, если грубые логические нарушения мешают пониманию смысла сказанного или отсутствует тезисно-доказательная часть. </a:t>
            </a:r>
          </a:p>
          <a:p>
            <a:r>
              <a:rPr lang="ru-RU"/>
              <a:t>Во всех остальных случаях выставляется «</a:t>
            </a:r>
            <a:r>
              <a:rPr lang="ru-RU" b="1"/>
              <a:t>зачет</a:t>
            </a:r>
            <a:r>
              <a:rPr lang="ru-RU"/>
              <a:t>». 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Логические ошибки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2400"/>
              <a:t>Логическая ошибка – нарушение правил или законов логики, признак формальной несостоятельности определений, рассуждений, доказательств и выводов. Логические ошибки включают широкий спектр нарушений в построении развернутого монологического высказывания на заданную тему, начиная с отступлений от темы, пропуска необходимых частей работы, отсутствия связи между частями и заканчивая отдельными логическими несообразностями в толковании фактов и явлений.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/>
              <a:t>Логические ошибки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1) нарушение последовательности высказывания;</a:t>
            </a:r>
          </a:p>
          <a:p>
            <a:pPr>
              <a:lnSpc>
                <a:spcPct val="90000"/>
              </a:lnSpc>
            </a:pPr>
            <a:r>
              <a:rPr lang="ru-RU" sz="2400"/>
              <a:t>2) отсутствие связи между частями высказывания;</a:t>
            </a:r>
          </a:p>
          <a:p>
            <a:pPr>
              <a:lnSpc>
                <a:spcPct val="90000"/>
              </a:lnSpc>
            </a:pPr>
            <a:r>
              <a:rPr lang="ru-RU" sz="2400"/>
              <a:t>3) неоправданное повторение высказанной ранее мысли;</a:t>
            </a:r>
          </a:p>
          <a:p>
            <a:pPr>
              <a:lnSpc>
                <a:spcPct val="90000"/>
              </a:lnSpc>
            </a:pPr>
            <a:r>
              <a:rPr lang="ru-RU" sz="2400"/>
              <a:t>4) раздробление микротемы другой микротемой;</a:t>
            </a:r>
          </a:p>
          <a:p>
            <a:pPr>
              <a:lnSpc>
                <a:spcPct val="90000"/>
              </a:lnSpc>
            </a:pPr>
            <a:r>
              <a:rPr lang="ru-RU" sz="2400"/>
              <a:t>5) несоразмерность частей высказывания;</a:t>
            </a:r>
          </a:p>
          <a:p>
            <a:pPr>
              <a:lnSpc>
                <a:spcPct val="90000"/>
              </a:lnSpc>
            </a:pPr>
            <a:r>
              <a:rPr lang="ru-RU" sz="2400"/>
              <a:t>6) отсутствие необходимых частей высказывания и т. п.;</a:t>
            </a:r>
          </a:p>
          <a:p>
            <a:pPr>
              <a:lnSpc>
                <a:spcPct val="90000"/>
              </a:lnSpc>
            </a:pPr>
            <a:r>
              <a:rPr lang="ru-RU" sz="2400"/>
              <a:t>7) нарушение причинно-следственных связей;</a:t>
            </a:r>
          </a:p>
          <a:p>
            <a:pPr>
              <a:lnSpc>
                <a:spcPct val="90000"/>
              </a:lnSpc>
            </a:pPr>
            <a:r>
              <a:rPr lang="ru-RU" sz="2400"/>
              <a:t>8) нарушение логико-композиционной структуры текста.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Примеры логических ошибок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1. В одном предложении сближаются относительно далекие мысли, например: </a:t>
            </a:r>
            <a:r>
              <a:rPr lang="ru-RU" sz="2400" i="1"/>
              <a:t>Большую, страстную любовь она проявляла к сыну Митрофанушке и исполняла все его прихоти. Она всячески издевалась над крепостными, как мать она заботилась о его воспитании и образовании</a:t>
            </a:r>
            <a:r>
              <a:rPr lang="ru-RU" sz="2400"/>
              <a:t>.</a:t>
            </a:r>
          </a:p>
          <a:p>
            <a:pPr>
              <a:lnSpc>
                <a:spcPct val="80000"/>
              </a:lnSpc>
            </a:pPr>
            <a:r>
              <a:rPr lang="ru-RU" sz="2400"/>
              <a:t>2. Отсутствует последовательность в мыслях, нарушен порядок предложений, что приводит к бессвязности, например: </a:t>
            </a:r>
            <a:r>
              <a:rPr lang="ru-RU" sz="2400" i="1"/>
              <a:t>Из Митрофанушки Простакова воспитала невежественного грубияна. Комедия </a:t>
            </a:r>
            <a:r>
              <a:rPr lang="en-US" sz="2400" i="1"/>
              <a:t>«</a:t>
            </a:r>
            <a:r>
              <a:rPr lang="ru-RU" sz="2400" i="1"/>
              <a:t>Недоросль</a:t>
            </a:r>
            <a:r>
              <a:rPr lang="en-US" sz="2400" i="1"/>
              <a:t>» </a:t>
            </a:r>
            <a:r>
              <a:rPr lang="ru-RU" sz="2400" i="1"/>
              <a:t>имеет большое значение в наши дни. В комедии Простакова является отрицательным типом</a:t>
            </a:r>
            <a:r>
              <a:rPr lang="ru-RU" sz="2400"/>
              <a:t>. Или: </a:t>
            </a:r>
            <a:r>
              <a:rPr lang="ru-RU" sz="2400" i="1"/>
              <a:t>В своем произведении </a:t>
            </a:r>
            <a:r>
              <a:rPr lang="en-US" sz="2400" i="1"/>
              <a:t>«</a:t>
            </a:r>
            <a:r>
              <a:rPr lang="ru-RU" sz="2400" i="1"/>
              <a:t>Недоросль</a:t>
            </a:r>
            <a:r>
              <a:rPr lang="en-US" sz="2400" i="1"/>
              <a:t>» </a:t>
            </a:r>
            <a:r>
              <a:rPr lang="ru-RU" sz="2400" i="1"/>
              <a:t>Фонвизин показывает помещицу Простакову, ее брата Скотинина и крепостных. Простакова – властная и жестокая помещица. Ее имение взято в опеку</a:t>
            </a:r>
            <a:r>
              <a:rPr lang="ru-RU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Примеры логических ошибок</a:t>
            </a:r>
            <a:r>
              <a:rPr lang="ru-RU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3. Экзаменуемый не различает причину и следствие, часть и целое, смежные явления и другие отношения, например: </a:t>
            </a:r>
            <a:r>
              <a:rPr lang="ru-RU" sz="2800" i="1"/>
              <a:t>Так как Обломов – человек ленивый, у него был Захар – его слуга.</a:t>
            </a:r>
            <a:endParaRPr lang="ru-RU" sz="2800" u="sng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4.</a:t>
            </a:r>
            <a:r>
              <a:rPr lang="ru-RU" sz="2800" u="sng"/>
              <a:t> Неудачная концовка</a:t>
            </a:r>
            <a:endParaRPr lang="ru-RU" sz="2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/>
              <a:t>    Вывод продублирован: </a:t>
            </a:r>
            <a:r>
              <a:rPr lang="ru-RU" sz="2800" i="1"/>
              <a:t>Итак, Простакова горячо и страстно любит сына, но своей любовью вредит ему. Таким образом, Простакова своей слепой любовью воспитывает в Митрофанушке лень, распущенность и бессердечие</a:t>
            </a:r>
            <a:r>
              <a:rPr lang="ru-RU" sz="2800"/>
              <a:t>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ru-RU" sz="3200" b="1"/>
              <a:t>Критерий № 4 </a:t>
            </a:r>
            <a:br>
              <a:rPr lang="ru-RU" sz="3200" b="1"/>
            </a:br>
            <a:r>
              <a:rPr lang="ru-RU" sz="3200" b="1"/>
              <a:t>«Качество письменной речи» 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Данный критерий нацеливает на проверку речевого оформления текста сочинения. </a:t>
            </a:r>
          </a:p>
          <a:p>
            <a:pPr>
              <a:lnSpc>
                <a:spcPct val="90000"/>
              </a:lnSpc>
            </a:pPr>
            <a:r>
              <a:rPr lang="ru-RU"/>
              <a:t>Участник должен точно выражать мысли, используя разнообразную лексику и различные грамматические конструкции, при необходимости уместно употреблять термины, избегать речевых штампов.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Критерий № 4 </a:t>
            </a:r>
            <a:br>
              <a:rPr lang="ru-RU" sz="3200" b="1"/>
            </a:br>
            <a:r>
              <a:rPr lang="ru-RU" sz="3200" b="1"/>
              <a:t>«Качество письменной речи»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ru-RU"/>
              <a:t>» ставится при условии, если низкое качество речи, в том числе речевые ошибки, существенно затрудняет понимание смысла сочинения. </a:t>
            </a:r>
          </a:p>
          <a:p>
            <a:r>
              <a:rPr lang="ru-RU"/>
              <a:t>Во всех остальных случаях выставляется «</a:t>
            </a:r>
            <a:r>
              <a:rPr lang="ru-RU" b="1"/>
              <a:t>зачет</a:t>
            </a:r>
            <a:r>
              <a:rPr lang="ru-RU"/>
              <a:t>».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Общий порядок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7545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600"/>
          </a:p>
          <a:p>
            <a:pPr>
              <a:lnSpc>
                <a:spcPct val="80000"/>
              </a:lnSpc>
            </a:pPr>
            <a:r>
              <a:rPr lang="ru-RU" sz="2800"/>
              <a:t>Итоговые сочинения (изложения) оцениваются по системе </a:t>
            </a:r>
            <a:r>
              <a:rPr lang="en-US" sz="2800"/>
              <a:t>«</a:t>
            </a:r>
            <a:r>
              <a:rPr lang="ru-RU" sz="2800"/>
              <a:t>зачет</a:t>
            </a:r>
            <a:r>
              <a:rPr lang="en-US" sz="2800"/>
              <a:t>» </a:t>
            </a:r>
            <a:r>
              <a:rPr lang="ru-RU" sz="2800"/>
              <a:t>или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по критериям, утверждённым Рособрнадзором: </a:t>
            </a:r>
          </a:p>
          <a:p>
            <a:pPr>
              <a:lnSpc>
                <a:spcPct val="80000"/>
              </a:lnSpc>
            </a:pPr>
            <a:r>
              <a:rPr lang="ru-RU" sz="2800"/>
              <a:t>Критерии оценивания итогового сочинения организациями, реализующими образовательные программы среднего общего образования  </a:t>
            </a:r>
          </a:p>
          <a:p>
            <a:pPr>
              <a:lnSpc>
                <a:spcPct val="80000"/>
              </a:lnSpc>
            </a:pPr>
            <a:r>
              <a:rPr lang="ru-RU" sz="2800"/>
              <a:t>Критерии оценивания итогового изложения организациями, реализующими образовательные программы высшего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381000"/>
            <a:ext cx="8458200" cy="5745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600" b="1" i="1"/>
              <a:t>Почему люди пишут стихи?</a:t>
            </a:r>
            <a:endParaRPr lang="ru-RU" sz="1600" i="1"/>
          </a:p>
          <a:p>
            <a:pPr>
              <a:lnSpc>
                <a:spcPct val="80000"/>
              </a:lnSpc>
            </a:pPr>
            <a:r>
              <a:rPr lang="ru-RU" sz="1600" i="1"/>
              <a:t>Есть разные способы выразить свои чувства и эмоции. Кто-то пишет рассказы, кто-то картины, кто стихи. К написанию стихов людей вдохновляет что-то. Появляется какой-то порыв, но далеко не все его реализуют, поскольку большинство людей талантом самовыражения посредством стихотворений не обладают. Выраженное стихами воспринимается легче, чем в прозе. Малейшие движения души стихи передают гораздо ярче и эмоциональнее. Стихи – своеобразный вид общения. Поэт через свои произведения изливает душу, пытается донести свою любовь к родине, к человеку, к природе.</a:t>
            </a:r>
          </a:p>
          <a:p>
            <a:pPr>
              <a:lnSpc>
                <a:spcPct val="80000"/>
              </a:lnSpc>
            </a:pPr>
            <a:r>
              <a:rPr lang="ru-RU" sz="1600" i="1"/>
              <a:t>К примеру возьмем стихотворение прекрасного русского поэта Есенина С.А. </a:t>
            </a:r>
            <a:r>
              <a:rPr lang="en-US" sz="1600" i="1"/>
              <a:t>«</a:t>
            </a:r>
            <a:r>
              <a:rPr lang="ru-RU" sz="1600" i="1"/>
              <a:t>Береза</a:t>
            </a:r>
            <a:r>
              <a:rPr lang="en-US" sz="1600" i="1"/>
              <a:t>». </a:t>
            </a:r>
            <a:r>
              <a:rPr lang="ru-RU" sz="1600" i="1"/>
              <a:t>В нем он пытается донести читателю свое восхищение над прекрасным по его мнению деревом березой. Есенин сравнивает снег лежащий на ветках березы с драгоценным металом – серебром.</a:t>
            </a:r>
          </a:p>
          <a:p>
            <a:pPr>
              <a:lnSpc>
                <a:spcPct val="80000"/>
              </a:lnSpc>
            </a:pPr>
            <a:r>
              <a:rPr lang="ru-RU" sz="1600" i="1"/>
              <a:t>&lt;…&gt;</a:t>
            </a:r>
          </a:p>
          <a:p>
            <a:pPr>
              <a:lnSpc>
                <a:spcPct val="80000"/>
              </a:lnSpc>
            </a:pPr>
            <a:r>
              <a:rPr lang="ru-RU" sz="1600" i="1"/>
              <a:t>В этом стихотворении автор представляет перед нами обычное дерево как драгоценность, но не ту драгоценность которую может приобрести некаждый, а ту которую могут видеть и любоваться все.</a:t>
            </a:r>
          </a:p>
          <a:p>
            <a:pPr>
              <a:lnSpc>
                <a:spcPct val="80000"/>
              </a:lnSpc>
            </a:pPr>
            <a:r>
              <a:rPr lang="ru-RU" sz="1600" i="1"/>
              <a:t>Так почему же люди пишут стихи? Люди так самовыражаются. Выражают свою любовь к чему либо, грусть, да и вообще эмоции, но это мое мнение. Стихотворением можно передать то, что прозой и обычными словами рассказать вообще не возможно.</a:t>
            </a:r>
          </a:p>
          <a:p>
            <a:pPr>
              <a:lnSpc>
                <a:spcPct val="80000"/>
              </a:lnSpc>
            </a:pPr>
            <a:r>
              <a:rPr lang="ru-RU" sz="1600" i="1"/>
              <a:t>Так самовыражаться дано не каждому кто-то рисует, кто-то пишет рассказы, кто-то поет, кто-то стихи сочиняет. Главное чтобы все это было от души иначе ничего хорошего не получится.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Критерий №5 </a:t>
            </a:r>
            <a:br>
              <a:rPr lang="ru-RU" sz="3200" b="1"/>
            </a:br>
            <a:r>
              <a:rPr lang="ru-RU" sz="3200" b="1"/>
              <a:t>«Грамотность» 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Данный критерий позволяет оценить грамотность выпускника. </a:t>
            </a:r>
          </a:p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ru-RU"/>
              <a:t>» ставится, если грамматические, орфографические и пунктуационные ошибки, допущенные в сочинении, затрудняют чтение и понимание текста (в сумме более 5 ошибок на 100 слов).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Критерии оценивания итогового изложения</a:t>
            </a:r>
            <a:r>
              <a:rPr lang="ru-RU" b="1"/>
              <a:t>    </a:t>
            </a: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Итоговое изложение пишется подробно.</a:t>
            </a:r>
          </a:p>
          <a:p>
            <a:r>
              <a:rPr lang="ru-RU"/>
              <a:t>К проверке по пяти критериям оценивания допускаются итоговые изложения, соответствующие установленным требованиям: </a:t>
            </a:r>
            <a:endParaRPr lang="ru-RU" b="1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/>
              <a:t>Требование № 1.	</a:t>
            </a:r>
            <a:br>
              <a:rPr lang="ru-RU" sz="3200" b="1"/>
            </a:br>
            <a:r>
              <a:rPr lang="en-US" sz="3200" b="1"/>
              <a:t>«</a:t>
            </a:r>
            <a:r>
              <a:rPr lang="ru-RU" sz="3200" b="1"/>
              <a:t>Объем итогового изложения</a:t>
            </a:r>
            <a:r>
              <a:rPr lang="en-US" sz="3200" b="1"/>
              <a:t>»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Рекомендуемое количество слов – 250-300. </a:t>
            </a:r>
          </a:p>
          <a:p>
            <a:pPr>
              <a:lnSpc>
                <a:spcPct val="90000"/>
              </a:lnSpc>
            </a:pPr>
            <a:r>
              <a:rPr lang="ru-RU" sz="2800"/>
              <a:t>Максимальное количество слов в изложении не устанавливается: участник должен исходить из содержания исходного текста и времени, отводимом на всю работу. </a:t>
            </a:r>
          </a:p>
          <a:p>
            <a:pPr>
              <a:lnSpc>
                <a:spcPct val="90000"/>
              </a:lnSpc>
            </a:pPr>
            <a:r>
              <a:rPr lang="ru-RU" sz="2800"/>
              <a:t>Если в изложении менее 150 слов (в подсчёт включаются все слова, в том числе и служебные), то выставляется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невыполнение требования № 1 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работу в целом (такое изложение не проверяется по пяти критериям оценивания).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/>
              <a:t>Требование № 2.	 </a:t>
            </a:r>
            <a:r>
              <a:rPr lang="en-US" sz="3200" b="1"/>
              <a:t>«</a:t>
            </a:r>
            <a:r>
              <a:rPr lang="ru-RU" sz="3200" b="1"/>
              <a:t>Самостоятельность написания итогового изложения</a:t>
            </a:r>
            <a:r>
              <a:rPr lang="en-US" sz="3200" b="1"/>
              <a:t>»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Итоговое изложение выполняется самостоятельно. Не допускается списывание изложения из какого-либо источника (работа другого участника, исходный текст и др.).</a:t>
            </a:r>
          </a:p>
          <a:p>
            <a:r>
              <a:rPr lang="ru-RU" sz="2800"/>
              <a:t>Если изложение признано экспертом несамостоятельным, то выставляется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невыполнение требования № 2 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работу в целом (такое изложение не проверяется по пяти критериям оценивания).</a:t>
            </a:r>
          </a:p>
          <a:p>
            <a:pPr>
              <a:buFontTx/>
              <a:buNone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>Критерий № 1 </a:t>
            </a:r>
            <a:r>
              <a:rPr lang="en-US" sz="4000" b="1"/>
              <a:t>«</a:t>
            </a:r>
            <a:r>
              <a:rPr lang="ru-RU" sz="4000" b="1"/>
              <a:t>Содержание изложения</a:t>
            </a:r>
            <a:r>
              <a:rPr lang="en-US" sz="4000" b="1"/>
              <a:t>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Проверяется умение передать содержание исходного текста.</a:t>
            </a:r>
          </a:p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en-US"/>
              <a:t>» </a:t>
            </a:r>
            <a:r>
              <a:rPr lang="ru-RU"/>
              <a:t>ставится, если учащийся существенно исказил содержание прочитанного текста или не передал его содержания. Во всех остальных случаях выставляется </a:t>
            </a:r>
            <a:r>
              <a:rPr lang="en-US"/>
              <a:t>«</a:t>
            </a:r>
            <a:r>
              <a:rPr lang="ru-RU" b="1"/>
              <a:t>зачет</a:t>
            </a:r>
            <a:r>
              <a:rPr lang="en-US"/>
              <a:t>».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/>
            </a:r>
            <a:br>
              <a:rPr lang="ru-RU" sz="4000" b="1"/>
            </a:br>
            <a:r>
              <a:rPr lang="ru-RU" sz="4000" b="1"/>
              <a:t>Критерий №2 </a:t>
            </a:r>
            <a:r>
              <a:rPr lang="en-US" sz="4000" b="1"/>
              <a:t>«</a:t>
            </a:r>
            <a:r>
              <a:rPr lang="ru-RU" sz="4000" b="1"/>
              <a:t>Логичность изложения</a:t>
            </a:r>
            <a:r>
              <a:rPr lang="en-US" sz="4000" b="1"/>
              <a:t>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Проверяется умение логично, последовательно излагать содержание исходного текста, избегать неоправданных повторов и нарушений последовательности внутри смысловых частей изложения. </a:t>
            </a:r>
          </a:p>
          <a:p>
            <a:r>
              <a:rPr lang="ru-RU" sz="2800"/>
              <a:t>«</a:t>
            </a:r>
            <a:r>
              <a:rPr lang="ru-RU" sz="2800" b="1"/>
              <a:t>Незачет</a:t>
            </a:r>
            <a:r>
              <a:rPr lang="en-US" sz="2800"/>
              <a:t>» </a:t>
            </a:r>
            <a:r>
              <a:rPr lang="ru-RU" sz="2800"/>
              <a:t>ставится, если грубые логические нарушения мешают пониманию смысла изложенного. Во всех остальных случаях выставляется </a:t>
            </a:r>
            <a:r>
              <a:rPr lang="en-US" sz="2800"/>
              <a:t>«</a:t>
            </a:r>
            <a:r>
              <a:rPr lang="ru-RU" sz="2800" b="1"/>
              <a:t>зачет</a:t>
            </a:r>
            <a:r>
              <a:rPr lang="en-US" sz="2800"/>
              <a:t>».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/>
            </a:r>
            <a:br>
              <a:rPr lang="ru-RU" sz="4000" b="1"/>
            </a:br>
            <a:r>
              <a:rPr lang="ru-RU" sz="3200" b="1"/>
              <a:t>Критерий № 3 </a:t>
            </a:r>
            <a:r>
              <a:rPr lang="en-US" sz="3200" b="1"/>
              <a:t>«</a:t>
            </a:r>
            <a:r>
              <a:rPr lang="ru-RU" sz="3200" b="1"/>
              <a:t>Использование элементов стиля исходного текста</a:t>
            </a:r>
            <a:r>
              <a:rPr lang="en-US" sz="3200" b="1"/>
              <a:t>»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Проверяется умение учащегося сохранить в изложении отдельные элементы стиля исходного текста. </a:t>
            </a:r>
          </a:p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en-US"/>
              <a:t>» </a:t>
            </a:r>
            <a:r>
              <a:rPr lang="ru-RU"/>
              <a:t>ставится, если в изложении совершенно отсутствуют элементы стиля исходного текста. Во всех остальных случаях выставляется </a:t>
            </a:r>
            <a:r>
              <a:rPr lang="en-US"/>
              <a:t>«</a:t>
            </a:r>
            <a:r>
              <a:rPr lang="ru-RU" b="1"/>
              <a:t>зачет</a:t>
            </a:r>
            <a:r>
              <a:rPr lang="en-US"/>
              <a:t>».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/>
            </a:r>
            <a:br>
              <a:rPr lang="ru-RU" sz="4000" b="1"/>
            </a:br>
            <a:r>
              <a:rPr lang="ru-RU" sz="3200" b="1"/>
              <a:t>Критерий № 4 </a:t>
            </a:r>
            <a:r>
              <a:rPr lang="en-US" sz="3200" b="1"/>
              <a:t>«</a:t>
            </a:r>
            <a:r>
              <a:rPr lang="ru-RU" sz="3200" b="1"/>
              <a:t>Качество письменной речи</a:t>
            </a:r>
            <a:r>
              <a:rPr lang="en-US" sz="3200" b="1"/>
              <a:t>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Проверяется умение выражать мысли, используя разнообразную лексику и различные речевые конструкции. </a:t>
            </a:r>
          </a:p>
          <a:p>
            <a:pPr>
              <a:lnSpc>
                <a:spcPct val="90000"/>
              </a:lnSpc>
            </a:pPr>
            <a:r>
              <a:rPr lang="ru-RU"/>
              <a:t>«</a:t>
            </a:r>
            <a:r>
              <a:rPr lang="ru-RU" b="1"/>
              <a:t>Незачет</a:t>
            </a:r>
            <a:r>
              <a:rPr lang="en-US"/>
              <a:t>» </a:t>
            </a:r>
            <a:r>
              <a:rPr lang="ru-RU"/>
              <a:t>ставится, если низкое качество речи, в том числе грубые речевые ошибки, существенно затрудняют понимание смысла изложения. Во всех остальных случаях выставляется </a:t>
            </a:r>
            <a:r>
              <a:rPr lang="en-US"/>
              <a:t>«</a:t>
            </a:r>
            <a:r>
              <a:rPr lang="ru-RU" b="1"/>
              <a:t>зачет</a:t>
            </a:r>
            <a:r>
              <a:rPr lang="en-US"/>
              <a:t>».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Критерий № 5 </a:t>
            </a:r>
            <a:r>
              <a:rPr lang="en-US" sz="4000" b="1"/>
              <a:t>«</a:t>
            </a:r>
            <a:r>
              <a:rPr lang="ru-RU" sz="4000" b="1"/>
              <a:t>Грамотность</a:t>
            </a:r>
            <a:r>
              <a:rPr lang="en-US" sz="4000" b="1"/>
              <a:t>»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Проверяется грамотность участника.</a:t>
            </a:r>
          </a:p>
          <a:p>
            <a:pPr>
              <a:lnSpc>
                <a:spcPct val="80000"/>
              </a:lnSpc>
            </a:pPr>
            <a:r>
              <a:rPr lang="ru-RU" sz="2800"/>
              <a:t>«</a:t>
            </a:r>
            <a:r>
              <a:rPr lang="ru-RU" sz="2800" b="1"/>
              <a:t>Незачет</a:t>
            </a:r>
            <a:r>
              <a:rPr lang="en-US" sz="2800"/>
              <a:t>» </a:t>
            </a:r>
            <a:r>
              <a:rPr lang="ru-RU" sz="2800"/>
              <a:t>ставится, если грамматические, орфографические и пунктуационные ошибки, допущенные в изложении, затрудняют чтение и понимание текста (в сумме более 10 ошибок на 100 слов).</a:t>
            </a:r>
          </a:p>
          <a:p>
            <a:pPr>
              <a:lnSpc>
                <a:spcPct val="80000"/>
              </a:lnSpc>
            </a:pPr>
            <a:r>
              <a:rPr lang="ru-RU" sz="2800"/>
              <a:t>При оценке грамотности следует учитывать специфику письменной речи неслышащих обучающихся, проявляющуюся в </a:t>
            </a:r>
            <a:r>
              <a:rPr lang="en-US" sz="2800"/>
              <a:t>«</a:t>
            </a:r>
            <a:r>
              <a:rPr lang="ru-RU" sz="2800"/>
              <a:t>аграмматизмах</a:t>
            </a:r>
            <a:r>
              <a:rPr lang="en-US" sz="2800"/>
              <a:t>», </a:t>
            </a:r>
            <a:r>
              <a:rPr lang="ru-RU" sz="2800"/>
              <a:t>которые должны рассматриваться как однотипные и негрубые ошибки.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Общий порядок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Каждое сочинение (изложение) участников итогового сочинения (изложения) проверяется одним экспертом один раз.</a:t>
            </a:r>
          </a:p>
          <a:p>
            <a:pPr>
              <a:lnSpc>
                <a:spcPct val="80000"/>
              </a:lnSpc>
            </a:pPr>
            <a:r>
              <a:rPr lang="ru-RU" sz="2400"/>
              <a:t>При осуществлении проверки итогового сочинения (изложения) и его оценивании персональные данные участников сочинения (изложения) </a:t>
            </a:r>
            <a:r>
              <a:rPr lang="ru-RU" sz="2400" b="1"/>
              <a:t>могут быть доступны</a:t>
            </a:r>
            <a:r>
              <a:rPr lang="ru-RU" sz="2400"/>
              <a:t> экспертам. </a:t>
            </a:r>
          </a:p>
          <a:p>
            <a:pPr>
              <a:lnSpc>
                <a:spcPct val="80000"/>
              </a:lnSpc>
            </a:pPr>
            <a:r>
              <a:rPr lang="ru-RU" sz="2400"/>
              <a:t>Для получения объективных результатов при проверке итогового сочинения (изложения) </a:t>
            </a:r>
            <a:r>
              <a:rPr lang="ru-RU" sz="2400" b="1"/>
              <a:t>не рекомендуется</a:t>
            </a:r>
            <a:r>
              <a:rPr lang="ru-RU" sz="2400"/>
              <a:t> привлекать учителей, обучающих выпускников данного учебного года.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z="4400"/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/>
          <a:lstStyle/>
          <a:p>
            <a:r>
              <a:rPr lang="ru-RU" sz="3600" b="1"/>
              <a:t>Требование № 1.	</a:t>
            </a:r>
            <a:r>
              <a:rPr lang="en-US" sz="3600" b="1"/>
              <a:t>«</a:t>
            </a:r>
            <a:r>
              <a:rPr lang="ru-RU" sz="3600" b="1"/>
              <a:t>Объем итогового сочинения (изложения)</a:t>
            </a:r>
            <a:r>
              <a:rPr lang="en-US" sz="3600" b="1"/>
              <a:t>»</a:t>
            </a:r>
            <a:endParaRPr lang="ru-RU" sz="36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Рекомендуемое количество слов – от 350. </a:t>
            </a:r>
          </a:p>
          <a:p>
            <a:pPr>
              <a:lnSpc>
                <a:spcPct val="90000"/>
              </a:lnSpc>
            </a:pPr>
            <a:r>
              <a:rPr lang="ru-RU" sz="2800"/>
              <a:t>Если в сочинении менее 250 слов, а в изложении менее 150 слов  (в подсчёт включаются все слова, в том числе и служебные), то выставляется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невыполнение требования № 1 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работу в целом (такие итоговые сочинения (изложения) не проверяются экспертами в соответствии с пятью критериями оценивания).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ru-RU" sz="3200" b="1"/>
              <a:t/>
            </a:r>
            <a:br>
              <a:rPr lang="ru-RU" sz="3200" b="1"/>
            </a:br>
            <a:r>
              <a:rPr lang="ru-RU" sz="3200" b="1"/>
              <a:t>Требование № 2.	 </a:t>
            </a:r>
            <a:r>
              <a:rPr lang="en-US" sz="3200" b="1"/>
              <a:t>«</a:t>
            </a:r>
            <a:r>
              <a:rPr lang="ru-RU" sz="3200" b="1"/>
              <a:t>Самостоятельность написания итогового сочинения (изложения)</a:t>
            </a:r>
            <a:r>
              <a:rPr lang="en-US" sz="3200" b="1"/>
              <a:t>»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Итоговое сочинение (изложение) выполняется самостоятельно. </a:t>
            </a:r>
          </a:p>
          <a:p>
            <a:pPr>
              <a:lnSpc>
                <a:spcPct val="90000"/>
              </a:lnSpc>
            </a:pPr>
            <a:r>
              <a:rPr lang="ru-RU" sz="2400"/>
              <a:t>Итоговое сочинение: не допускается списывание сочинения (фрагментов сочинения) из какого-либо источника (работа другого участника, чужой текст, опубликованный в бумажном и (или) электронном виде и др.). Допускается прямое или косвенное цитирование с обязательной ссылкой на источник (ссылка дается в свободной форме). Объем цитирования не должен превышать собственный текст участника.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/>
              <a:t>Требование № 2.	 </a:t>
            </a:r>
            <a:r>
              <a:rPr lang="en-US" sz="3200" b="1"/>
              <a:t>«</a:t>
            </a:r>
            <a:r>
              <a:rPr lang="ru-RU" sz="3200" b="1"/>
              <a:t>Самостоятельность написания итогового сочинения (изложения)</a:t>
            </a:r>
            <a:r>
              <a:rPr lang="en-US" sz="3200" b="1"/>
              <a:t>»</a:t>
            </a:r>
            <a:endParaRPr lang="ru-RU" sz="32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/>
              <a:t>Итоговое изложение: не допускается списывание изложения из какого-либо источника (работа другого участника, исходный текст и др.).</a:t>
            </a:r>
          </a:p>
          <a:p>
            <a:pPr>
              <a:lnSpc>
                <a:spcPct val="80000"/>
              </a:lnSpc>
            </a:pPr>
            <a:r>
              <a:rPr lang="ru-RU" sz="2800"/>
              <a:t>Если сочинение (изложение) признано экспертом несамостоятельным, то выставляется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невыполнение требования № 2 и </a:t>
            </a:r>
            <a:r>
              <a:rPr lang="en-US" sz="2800"/>
              <a:t>«</a:t>
            </a:r>
            <a:r>
              <a:rPr lang="ru-RU" sz="2800"/>
              <a:t>незачет</a:t>
            </a:r>
            <a:r>
              <a:rPr lang="en-US" sz="2800"/>
              <a:t>» </a:t>
            </a:r>
            <a:r>
              <a:rPr lang="ru-RU" sz="2800"/>
              <a:t>за работу в целом (такие итоговые сочинения (изложения) не проверяются экспертами в соответствии с пятью критериями оценивания).</a:t>
            </a:r>
          </a:p>
          <a:p>
            <a:pPr>
              <a:lnSpc>
                <a:spcPct val="8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Times New Roman" pitchFamily="18" charset="0"/>
              </a:rPr>
              <a:t>Критерий № 1 «Соответствие теме»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Данный критерий нацеливает на проверку содержания сочинения. </a:t>
            </a:r>
            <a:br>
              <a:rPr lang="ru-RU" sz="2800"/>
            </a:br>
            <a:r>
              <a:rPr lang="ru-RU" sz="2800"/>
              <a:t>Участник должен рассуждать на предложенную тему, выбрав путь ее раскрытия 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т.п.). </a:t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>
                <a:latin typeface="Times New Roman" pitchFamily="18" charset="0"/>
              </a:rPr>
              <a:t>Критерий № 1 «Соответствие теме» </a:t>
            </a:r>
            <a:r>
              <a:rPr lang="ru-RU" sz="3200">
                <a:latin typeface="Times New Roman" pitchFamily="18" charset="0"/>
              </a:rPr>
              <a:t/>
            </a:r>
            <a:br>
              <a:rPr lang="ru-RU" sz="3200">
                <a:latin typeface="Times New Roman" pitchFamily="18" charset="0"/>
              </a:rPr>
            </a:br>
            <a:endParaRPr lang="ru-RU" sz="320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«</a:t>
            </a:r>
            <a:r>
              <a:rPr lang="ru-RU" b="1"/>
              <a:t>Незачет</a:t>
            </a:r>
            <a:r>
              <a:rPr lang="ru-RU"/>
              <a:t>» ставится только в случае, если сочинение не соответствует теме или в нем не прослеживается конкретной цели высказывания, т.е. коммуникативного замысла. </a:t>
            </a:r>
            <a:endParaRPr lang="en-US"/>
          </a:p>
          <a:p>
            <a:r>
              <a:rPr lang="ru-RU"/>
              <a:t>Во всех остальных случаях выставляется «</a:t>
            </a:r>
            <a:r>
              <a:rPr lang="ru-RU" b="1"/>
              <a:t>зачет</a:t>
            </a:r>
            <a:r>
              <a:rPr lang="ru-RU" sz="180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/>
              <a:t>Критерий № 2 «Аргументация. </a:t>
            </a:r>
            <a:r>
              <a:rPr lang="en-US" sz="2800" b="1"/>
              <a:t/>
            </a:r>
            <a:br>
              <a:rPr lang="en-US" sz="2800" b="1"/>
            </a:br>
            <a:r>
              <a:rPr lang="ru-RU" sz="2800" b="1"/>
              <a:t>Привлечение литературного материала» </a:t>
            </a: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Данный критерий нацеливает на проверку умения использовать литературный материал (художественные произведения, дневники, мемуары, публицистику, произведения устного народного творчества (за исключением малых жанров), другие литературные источники) для  аргументации своей позиции.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1688</Words>
  <Application>Microsoft Office PowerPoint</Application>
  <PresentationFormat>Экран (4:3)</PresentationFormat>
  <Paragraphs>108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Arial</vt:lpstr>
      <vt:lpstr>Times New Roman</vt:lpstr>
      <vt:lpstr>Оформление по умолчанию</vt:lpstr>
      <vt:lpstr>Критерии оценивания итогового сочинения и изложения</vt:lpstr>
      <vt:lpstr>Общий порядок</vt:lpstr>
      <vt:lpstr>Общий порядок</vt:lpstr>
      <vt:lpstr>Требование № 1. «Объем итогового сочинения (изложения)»</vt:lpstr>
      <vt:lpstr> Требование № 2.  «Самостоятельность написания итогового сочинения (изложения)» </vt:lpstr>
      <vt:lpstr>Требование № 2.  «Самостоятельность написания итогового сочинения (изложения)»</vt:lpstr>
      <vt:lpstr>Критерий № 1 «Соответствие теме»</vt:lpstr>
      <vt:lpstr>Критерий № 1 «Соответствие теме»  </vt:lpstr>
      <vt:lpstr>Критерий № 2 «Аргументация.  Привлечение литературного материала»  </vt:lpstr>
      <vt:lpstr> Критерий № 2 «Аргументация.  Привлечение литературного материала»  </vt:lpstr>
      <vt:lpstr>Критерий № 2 «Аргументация.  Привлечение литературного материала»  </vt:lpstr>
      <vt:lpstr>Критерий № 3 «Композиция и логика рассуждения»  </vt:lpstr>
      <vt:lpstr>Критерий № 3 «Композиция и логика рассуждения»  </vt:lpstr>
      <vt:lpstr>Логические ошибки</vt:lpstr>
      <vt:lpstr>Логические ошибки</vt:lpstr>
      <vt:lpstr>Примеры логических ошибок</vt:lpstr>
      <vt:lpstr>Примеры логических ошибок </vt:lpstr>
      <vt:lpstr>Критерий № 4  «Качество письменной речи»  </vt:lpstr>
      <vt:lpstr>Критерий № 4  «Качество письменной речи»</vt:lpstr>
      <vt:lpstr>Слайд 20</vt:lpstr>
      <vt:lpstr>Критерий №5  «Грамотность»  </vt:lpstr>
      <vt:lpstr>Критерии оценивания итогового изложения    </vt:lpstr>
      <vt:lpstr> Требование № 1.  «Объем итогового изложения» </vt:lpstr>
      <vt:lpstr> Требование № 2.  «Самостоятельность написания итогового изложения» </vt:lpstr>
      <vt:lpstr> Критерий № 1 «Содержание изложения» </vt:lpstr>
      <vt:lpstr> Критерий №2 «Логичность изложения» </vt:lpstr>
      <vt:lpstr> Критерий № 3 «Использование элементов стиля исходного текста» </vt:lpstr>
      <vt:lpstr> Критерий № 4 «Качество письменной речи» </vt:lpstr>
      <vt:lpstr>Критерий № 5 «Грамотность» 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Laptop</dc:creator>
  <cp:lastModifiedBy>1</cp:lastModifiedBy>
  <cp:revision>4</cp:revision>
  <cp:lastPrinted>1601-01-01T00:00:00Z</cp:lastPrinted>
  <dcterms:created xsi:type="dcterms:W3CDTF">2015-02-17T19:00:43Z</dcterms:created>
  <dcterms:modified xsi:type="dcterms:W3CDTF">2017-11-02T07:52:56Z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